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4"/>
  </p:notesMasterIdLst>
  <p:handoutMasterIdLst>
    <p:handoutMasterId r:id="rId105"/>
  </p:handoutMasterIdLst>
  <p:sldIdLst>
    <p:sldId id="311" r:id="rId2"/>
    <p:sldId id="338" r:id="rId3"/>
    <p:sldId id="350" r:id="rId4"/>
    <p:sldId id="366" r:id="rId5"/>
    <p:sldId id="367" r:id="rId6"/>
    <p:sldId id="368" r:id="rId7"/>
    <p:sldId id="370" r:id="rId8"/>
    <p:sldId id="371" r:id="rId9"/>
    <p:sldId id="373" r:id="rId10"/>
    <p:sldId id="374" r:id="rId11"/>
    <p:sldId id="372" r:id="rId12"/>
    <p:sldId id="375" r:id="rId13"/>
    <p:sldId id="376" r:id="rId14"/>
    <p:sldId id="377" r:id="rId15"/>
    <p:sldId id="447" r:id="rId16"/>
    <p:sldId id="429" r:id="rId17"/>
    <p:sldId id="430" r:id="rId18"/>
    <p:sldId id="431" r:id="rId19"/>
    <p:sldId id="378" r:id="rId20"/>
    <p:sldId id="399" r:id="rId21"/>
    <p:sldId id="398" r:id="rId22"/>
    <p:sldId id="400" r:id="rId23"/>
    <p:sldId id="354" r:id="rId24"/>
    <p:sldId id="439" r:id="rId25"/>
    <p:sldId id="440" r:id="rId26"/>
    <p:sldId id="442" r:id="rId27"/>
    <p:sldId id="444" r:id="rId28"/>
    <p:sldId id="443" r:id="rId29"/>
    <p:sldId id="448" r:id="rId30"/>
    <p:sldId id="445" r:id="rId31"/>
    <p:sldId id="446" r:id="rId32"/>
    <p:sldId id="355" r:id="rId33"/>
    <p:sldId id="392" r:id="rId34"/>
    <p:sldId id="396" r:id="rId35"/>
    <p:sldId id="449" r:id="rId36"/>
    <p:sldId id="395" r:id="rId37"/>
    <p:sldId id="393" r:id="rId38"/>
    <p:sldId id="394" r:id="rId39"/>
    <p:sldId id="397" r:id="rId40"/>
    <p:sldId id="450" r:id="rId41"/>
    <p:sldId id="451" r:id="rId42"/>
    <p:sldId id="383" r:id="rId43"/>
    <p:sldId id="384" r:id="rId44"/>
    <p:sldId id="452" r:id="rId45"/>
    <p:sldId id="453" r:id="rId46"/>
    <p:sldId id="456" r:id="rId47"/>
    <p:sldId id="473" r:id="rId48"/>
    <p:sldId id="458" r:id="rId49"/>
    <p:sldId id="402" r:id="rId50"/>
    <p:sldId id="403" r:id="rId51"/>
    <p:sldId id="404" r:id="rId52"/>
    <p:sldId id="405" r:id="rId53"/>
    <p:sldId id="406" r:id="rId54"/>
    <p:sldId id="407" r:id="rId55"/>
    <p:sldId id="408" r:id="rId56"/>
    <p:sldId id="409" r:id="rId57"/>
    <p:sldId id="410" r:id="rId58"/>
    <p:sldId id="412" r:id="rId59"/>
    <p:sldId id="413" r:id="rId60"/>
    <p:sldId id="411" r:id="rId61"/>
    <p:sldId id="414" r:id="rId62"/>
    <p:sldId id="415" r:id="rId63"/>
    <p:sldId id="416" r:id="rId64"/>
    <p:sldId id="417" r:id="rId65"/>
    <p:sldId id="418" r:id="rId66"/>
    <p:sldId id="419" r:id="rId67"/>
    <p:sldId id="420" r:id="rId68"/>
    <p:sldId id="421" r:id="rId69"/>
    <p:sldId id="422" r:id="rId70"/>
    <p:sldId id="479" r:id="rId71"/>
    <p:sldId id="423" r:id="rId72"/>
    <p:sldId id="460" r:id="rId73"/>
    <p:sldId id="485" r:id="rId74"/>
    <p:sldId id="482" r:id="rId75"/>
    <p:sldId id="486" r:id="rId76"/>
    <p:sldId id="424" r:id="rId77"/>
    <p:sldId id="461" r:id="rId78"/>
    <p:sldId id="427" r:id="rId79"/>
    <p:sldId id="464" r:id="rId80"/>
    <p:sldId id="484" r:id="rId81"/>
    <p:sldId id="480" r:id="rId82"/>
    <p:sldId id="481" r:id="rId83"/>
    <p:sldId id="488" r:id="rId84"/>
    <p:sldId id="428" r:id="rId85"/>
    <p:sldId id="465" r:id="rId86"/>
    <p:sldId id="491" r:id="rId87"/>
    <p:sldId id="492" r:id="rId88"/>
    <p:sldId id="487" r:id="rId89"/>
    <p:sldId id="489" r:id="rId90"/>
    <p:sldId id="490" r:id="rId91"/>
    <p:sldId id="478" r:id="rId92"/>
    <p:sldId id="496" r:id="rId93"/>
    <p:sldId id="386" r:id="rId94"/>
    <p:sldId id="467" r:id="rId95"/>
    <p:sldId id="498" r:id="rId96"/>
    <p:sldId id="504" r:id="rId97"/>
    <p:sldId id="503" r:id="rId98"/>
    <p:sldId id="387" r:id="rId99"/>
    <p:sldId id="470" r:id="rId100"/>
    <p:sldId id="388" r:id="rId101"/>
    <p:sldId id="471" r:id="rId102"/>
    <p:sldId id="389" r:id="rId10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5" autoAdjust="0"/>
    <p:restoredTop sz="83245" autoAdjust="0"/>
  </p:normalViewPr>
  <p:slideViewPr>
    <p:cSldViewPr>
      <p:cViewPr varScale="1">
        <p:scale>
          <a:sx n="80" d="100"/>
          <a:sy n="80" d="100"/>
        </p:scale>
        <p:origin x="2064"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10/29/18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10/29/18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Seaborn,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a:p>
            <a:endParaRPr lang="en-US" dirty="0"/>
          </a:p>
          <a:p>
            <a:r>
              <a:rPr lang="en-US" sz="1400" b="1" u="sng" dirty="0">
                <a:latin typeface="Arial" panose="020B0604020202020204" pitchFamily="34" charset="0"/>
                <a:cs typeface="Arial" panose="020B0604020202020204" pitchFamily="34" charset="0"/>
              </a:rPr>
              <a:t>Weeks 20-24: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https://github.com/afhaque/Food-Preference-Analysis/blob/master/1-Mexican_vs_Italian/ItalianVsMexican.md</a:t>
            </a:r>
          </a:p>
        </p:txBody>
      </p:sp>
      <p:sp>
        <p:nvSpPr>
          <p:cNvPr id="4" name="Slide Number Placeholder 3"/>
          <p:cNvSpPr>
            <a:spLocks noGrp="1"/>
          </p:cNvSpPr>
          <p:nvPr>
            <p:ph type="sldNum" sz="quarter" idx="10"/>
          </p:nvPr>
        </p:nvSpPr>
        <p:spPr/>
        <p:txBody>
          <a:bodyPr/>
          <a:lstStyle/>
          <a:p>
            <a:fld id="{F4EE911A-504C-45E1-9DD1-A7318D673F80}" type="slidenum">
              <a:rPr lang="en-US" smtClean="0"/>
              <a:t>91</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92</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93</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94</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60321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10/29/18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10/29/18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notesSlide" Target="../notesSlides/notesSlide19.xml"/><Relationship Id="rId16"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gif"/><Relationship Id="rId4" Type="http://schemas.openxmlformats.org/officeDocument/2006/relationships/image" Target="../media/image72.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xml"/><Relationship Id="rId7" Type="http://schemas.openxmlformats.org/officeDocument/2006/relationships/image" Target="../media/image7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a:bodyPr>
          <a:lstStyle/>
          <a:p>
            <a:r>
              <a:rPr lang="en-US" sz="4400" i="1" dirty="0"/>
              <a:t>The Zen of Data</a:t>
            </a:r>
          </a:p>
        </p:txBody>
      </p:sp>
      <p:sp>
        <p:nvSpPr>
          <p:cNvPr id="4" name="Text Placeholder 3"/>
          <p:cNvSpPr>
            <a:spLocks noGrp="1"/>
          </p:cNvSpPr>
          <p:nvPr>
            <p:ph type="body" sz="quarter" idx="10"/>
          </p:nvPr>
        </p:nvSpPr>
        <p:spPr>
          <a:xfrm>
            <a:off x="426892" y="2555600"/>
            <a:ext cx="2700337" cy="381000"/>
          </a:xfrm>
        </p:spPr>
        <p:txBody>
          <a:bodyPr/>
          <a:lstStyle/>
          <a:p>
            <a:r>
              <a:rPr lang="en-US" sz="2400"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Oct 2018</a:t>
            </a:r>
          </a:p>
          <a:p>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Databases?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Thursday!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Statistics?</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Dashboards?</a:t>
            </a: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3265" y="1104110"/>
            <a:ext cx="4120254" cy="3042220"/>
          </a:xfrm>
          <a:prstGeom prst="rect">
            <a:avLst/>
          </a:prstGeom>
        </p:spPr>
      </p:pic>
      <p:pic>
        <p:nvPicPr>
          <p:cNvPr id="5122" name="Picture 2" descr="http://pandas.pydata.org/_static/pandas_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31CADA-019E-4200-BBB9-0357F2774C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1295400"/>
            <a:ext cx="4305300" cy="2592881"/>
          </a:xfrm>
          <a:prstGeom prst="rect">
            <a:avLst/>
          </a:prstGeom>
        </p:spPr>
      </p:pic>
      <p:pic>
        <p:nvPicPr>
          <p:cNvPr id="9" name="Picture 4" descr="https://www.teleanalysis.com/wp-content/uploads/2017/08/Tableau-software-logo-e1502871850906.png">
            <a:extLst>
              <a:ext uri="{FF2B5EF4-FFF2-40B4-BE49-F238E27FC236}">
                <a16:creationId xmlns:a16="http://schemas.microsoft.com/office/drawing/2014/main" id="{792F0469-EF89-4B00-B1B8-474CE9DFE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452898"/>
            <a:ext cx="2057400" cy="119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 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 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pic>
        <p:nvPicPr>
          <p:cNvPr id="3" name="Picture 2"/>
          <p:cNvPicPr>
            <a:picLocks noChangeAspect="1"/>
          </p:cNvPicPr>
          <p:nvPr/>
        </p:nvPicPr>
        <p:blipFill>
          <a:blip r:embed="rId3"/>
          <a:stretch>
            <a:fillRect/>
          </a:stretch>
        </p:blipFill>
        <p:spPr>
          <a:xfrm>
            <a:off x="1066800" y="1515208"/>
            <a:ext cx="6794500" cy="4537191"/>
          </a:xfrm>
          <a:prstGeom prst="rect">
            <a:avLst/>
          </a:prstGeom>
        </p:spPr>
      </p:pic>
      <p:sp>
        <p:nvSpPr>
          <p:cNvPr id="7" name="Title 1"/>
          <p:cNvSpPr txBox="1">
            <a:spLocks/>
          </p:cNvSpPr>
          <p:nvPr/>
        </p:nvSpPr>
        <p:spPr>
          <a:xfrm>
            <a:off x="2368550" y="850568"/>
            <a:ext cx="4191000" cy="467926"/>
          </a:xfrm>
          <a:prstGeom prst="rect">
            <a:avLst/>
          </a:prstGeom>
        </p:spPr>
        <p:txBody>
          <a:bodyPr vert="horz" lIns="91440" tIns="45720" rIns="91440" bIns="45720" numCol="1" rtlCol="0" anchor="ctr">
            <a:normAutofit fontScale="85000" lnSpcReduction="10000"/>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dirty="0"/>
              <a:t>Making Predictions (Forecasting)</a:t>
            </a:r>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sp>
        <p:nvSpPr>
          <p:cNvPr id="7" name="Title 1"/>
          <p:cNvSpPr txBox="1">
            <a:spLocks/>
          </p:cNvSpPr>
          <p:nvPr/>
        </p:nvSpPr>
        <p:spPr>
          <a:xfrm>
            <a:off x="3124200" y="798752"/>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2013" y="1266678"/>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 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Name</a:t>
            </a: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Where From?</a:t>
            </a: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Background </a:t>
            </a:r>
            <a:r>
              <a:rPr lang="en" sz="2800" dirty="0">
                <a:latin typeface="Arial" panose="020B0604020202020204" pitchFamily="34" charset="0"/>
                <a:ea typeface="Roboto" pitchFamily="2" charset="0"/>
                <a:cs typeface="Arial" panose="020B0604020202020204" pitchFamily="34" charset="0"/>
              </a:rPr>
              <a:t>(Career, Education, Interests)</a:t>
            </a:r>
            <a:endParaRPr lang="en" sz="14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pic>
        <p:nvPicPr>
          <p:cNvPr id="4" name="Picture 3">
            <a:extLst>
              <a:ext uri="{FF2B5EF4-FFF2-40B4-BE49-F238E27FC236}">
                <a16:creationId xmlns:a16="http://schemas.microsoft.com/office/drawing/2014/main" id="{071764AB-9DA4-4F95-B4A1-3601BA761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886200"/>
            <a:ext cx="3342621" cy="2325509"/>
          </a:xfrm>
          <a:prstGeom prst="rect">
            <a:avLst/>
          </a:prstGeom>
          <a:ln>
            <a:solidFill>
              <a:schemeClr val="tx1"/>
            </a:solidFill>
          </a:ln>
        </p:spPr>
      </p:pic>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3" name="Picture 2">
            <a:extLst>
              <a:ext uri="{FF2B5EF4-FFF2-40B4-BE49-F238E27FC236}">
                <a16:creationId xmlns:a16="http://schemas.microsoft.com/office/drawing/2014/main" id="{A1429A45-4CA7-499A-98A6-E4ACDC0FD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990600"/>
            <a:ext cx="6667500" cy="5000625"/>
          </a:xfrm>
          <a:prstGeom prst="rect">
            <a:avLst/>
          </a:prstGeom>
          <a:ln>
            <a:solidFill>
              <a:schemeClr val="tx1"/>
            </a:solidFill>
          </a:ln>
        </p:spPr>
      </p:pic>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4" name="Picture 2" descr="http://www.busitelce.com/images/visual/Nightingale-mortality-diagram.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3400" y="990600"/>
            <a:ext cx="8001000" cy="502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281910"/>
            <a:ext cx="9144000" cy="11014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Teaching you:</a:t>
            </a:r>
          </a:p>
          <a:p>
            <a:r>
              <a:rPr lang="en-US" sz="2000" dirty="0">
                <a:solidFill>
                  <a:schemeClr val="tx1"/>
                </a:solidFill>
              </a:rPr>
              <a:t>		A) How to discover insights in data (truth telling)  </a:t>
            </a:r>
          </a:p>
          <a:p>
            <a:r>
              <a:rPr lang="en-US" sz="2000" dirty="0">
                <a:solidFill>
                  <a:schemeClr val="tx1"/>
                </a:solidFill>
              </a:rPr>
              <a:t>		B) Paint a picture with your results (story telling)</a:t>
            </a:r>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u="sng"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u="sng"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a:t>
            </a:r>
            <a:r>
              <a:rPr lang="en" sz="2800" dirty="0">
                <a:latin typeface="Arial" panose="020B0604020202020204" pitchFamily="34" charset="0"/>
                <a:ea typeface="Roboto" panose="02000000000000000000" pitchFamily="2" charset="0"/>
                <a:cs typeface="Arial" panose="020B0604020202020204" pitchFamily="34" charset="0"/>
              </a:rPr>
              <a:t>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Homework/</a:t>
            </a: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2957258" y="1171546"/>
            <a:ext cx="6030437"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2957258" y="2229975"/>
            <a:ext cx="6030437" cy="493964"/>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3-9: Python Data Analytics + Visualization</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2931586" y="3400963"/>
            <a:ext cx="6017091"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10-12: Diving Deeper Into Databases</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2931586" y="4458196"/>
            <a:ext cx="6030437"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13-19: Web Based Data Visualization</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2957259" y="5581455"/>
            <a:ext cx="6004764" cy="307777"/>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20-24: Final Projects &amp; Advanced Topics</a:t>
            </a: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Activities: McDonalds Map (Carto)</a:t>
            </a:r>
          </a:p>
        </p:txBody>
      </p:sp>
      <p:pic>
        <p:nvPicPr>
          <p:cNvPr id="8194" name="Picture 2" descr="03-Mcdonalds-Intensity.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6512" y="1677609"/>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86512" y="807463"/>
            <a:ext cx="8534400" cy="716537"/>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use public data to create interactive dashboards of all McDonalds across the country - using intuitive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Activities: Banking Deserts</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2179" r="11765"/>
          <a:stretch/>
        </p:blipFill>
        <p:spPr>
          <a:xfrm>
            <a:off x="2819400" y="760227"/>
            <a:ext cx="6019800" cy="5472289"/>
          </a:xfrm>
          <a:prstGeom prst="rect">
            <a:avLst/>
          </a:prstGeom>
        </p:spPr>
      </p:pic>
      <p:sp>
        <p:nvSpPr>
          <p:cNvPr id="7" name="Content Placeholder 2"/>
          <p:cNvSpPr txBox="1">
            <a:spLocks/>
          </p:cNvSpPr>
          <p:nvPr/>
        </p:nvSpPr>
        <p:spPr>
          <a:xfrm>
            <a:off x="31898" y="1030453"/>
            <a:ext cx="2787502"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We’ll use public demographic data and APIs to explain real-world social phenomena</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This Course Is Packed With Info...</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 (Curiosity + Newness)</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Enjoy The New Experience + Possibilities</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With Your Classmates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4" name="Picture 3">
            <a:extLst>
              <a:ext uri="{FF2B5EF4-FFF2-40B4-BE49-F238E27FC236}">
                <a16:creationId xmlns:a16="http://schemas.microsoft.com/office/drawing/2014/main" id="{19F1B9DF-94CD-4652-B7BD-6F7BC1A47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295400"/>
            <a:ext cx="6553200" cy="4367094"/>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a:t>
            </a:r>
            <a:r>
              <a:rPr lang="en-US" sz="3200" u="sng" dirty="0"/>
              <a:t>data</a:t>
            </a:r>
            <a:r>
              <a:rPr lang="en-US" sz="3200" dirty="0"/>
              <a:t>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971800"/>
            <a:ext cx="9144000" cy="830997"/>
          </a:xfrm>
          <a:prstGeom prst="rect">
            <a:avLst/>
          </a:prstGeom>
          <a:noFill/>
        </p:spPr>
        <p:txBody>
          <a:bodyPr wrap="square" rtlCol="0">
            <a:spAutoFit/>
          </a:bodyPr>
          <a:lstStyle/>
          <a:p>
            <a:pPr algn="ctr"/>
            <a:r>
              <a:rPr lang="en-US" sz="4800" b="1" dirty="0"/>
              <a:t>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00"/>
            <a:ext cx="9144000" cy="1600200"/>
          </a:xfrm>
        </p:spPr>
        <p:txBody>
          <a:bodyPr/>
          <a:lstStyle/>
          <a:p>
            <a:r>
              <a:rPr lang="en-US" dirty="0"/>
              <a:t>Form a Group of 3-4 Students.</a:t>
            </a:r>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10 Minute 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Availability + Production of Data</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87824" y="3810000"/>
            <a:ext cx="4153269" cy="2151383"/>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you define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live just in large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BI and Analytics Tools</a:t>
            </a:r>
          </a:p>
        </p:txBody>
      </p:sp>
      <p:pic>
        <p:nvPicPr>
          <p:cNvPr id="9" name="Picture 8">
            <a:extLst>
              <a:ext uri="{FF2B5EF4-FFF2-40B4-BE49-F238E27FC236}">
                <a16:creationId xmlns:a16="http://schemas.microsoft.com/office/drawing/2014/main" id="{0826975E-1F99-4B5C-8181-4D15E45E1A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55" y="838200"/>
            <a:ext cx="8903555" cy="5471032"/>
          </a:xfrm>
          <a:prstGeom prst="rect">
            <a:avLst/>
          </a:prstGeom>
          <a:ln>
            <a:solidFill>
              <a:schemeClr val="tx1"/>
            </a:solidFill>
          </a:ln>
        </p:spPr>
      </p:pic>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Increased Competition for Actionable Insights</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67072" y="759866"/>
            <a:ext cx="4247438" cy="2918743"/>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15400" cy="5257800"/>
          </a:xfrm>
        </p:spPr>
        <p:txBody>
          <a:bodyPr/>
          <a:lstStyle/>
          <a:p>
            <a:r>
              <a:rPr lang="en-US" sz="4200" b="0" dirty="0"/>
              <a:t>So…What exactly </a:t>
            </a:r>
            <a:r>
              <a:rPr lang="en-US" sz="4200" b="0" i="1" dirty="0"/>
              <a:t>is</a:t>
            </a:r>
            <a:r>
              <a:rPr lang="en-US" sz="4200" b="0" dirty="0"/>
              <a:t> </a:t>
            </a:r>
            <a:r>
              <a:rPr lang="en-US" sz="4200" dirty="0"/>
              <a:t>data science</a:t>
            </a:r>
            <a:r>
              <a:rPr lang="en-US" sz="4200" b="0" dirty="0"/>
              <a:t>?</a:t>
            </a:r>
          </a:p>
        </p:txBody>
      </p:sp>
      <p:pic>
        <p:nvPicPr>
          <p:cNvPr id="5" name="Picture 4">
            <a:extLst>
              <a:ext uri="{FF2B5EF4-FFF2-40B4-BE49-F238E27FC236}">
                <a16:creationId xmlns:a16="http://schemas.microsoft.com/office/drawing/2014/main" id="{8AE9201D-6ACF-41FD-B762-32C060E52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429000"/>
            <a:ext cx="1905000" cy="1905000"/>
          </a:xfrm>
          <a:prstGeom prst="rect">
            <a:avLst/>
          </a:prstGeom>
        </p:spPr>
      </p:pic>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 and Present Findings</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Spreadsheets?</a:t>
            </a:r>
          </a:p>
        </p:txBody>
      </p:sp>
      <p:pic>
        <p:nvPicPr>
          <p:cNvPr id="3074" name="Picture 2" descr="http://www.busysoftorder.com/prog/mlns/budgetings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Check out the markdown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gentrification in non-obvious ways?</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13462</TotalTime>
  <Words>2359</Words>
  <Application>Microsoft Macintosh PowerPoint</Application>
  <PresentationFormat>On-screen Show (4:3)</PresentationFormat>
  <Paragraphs>505</Paragraphs>
  <Slides>102</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Roboto</vt:lpstr>
      <vt:lpstr>Wingdings</vt:lpstr>
      <vt:lpstr>1_Unbranded</vt:lpstr>
      <vt:lpstr>The Zen of Data</vt:lpstr>
      <vt:lpstr>Quick Introductions! (30 seconds)</vt:lpstr>
      <vt:lpstr>The Rise of Data</vt:lpstr>
      <vt:lpstr>Question: Why is data such a hot skill these days?</vt:lpstr>
      <vt:lpstr>1. Explosive Growth In Availability + Production of Data</vt:lpstr>
      <vt:lpstr>2. Explosive Growth in BI and Analytics Tools</vt:lpstr>
      <vt:lpstr>3. Increased Competition for Actionable Insights</vt:lpstr>
      <vt:lpstr>So…What exactly is data science?</vt:lpstr>
      <vt:lpstr>First Thoughts… Spreadsheets?</vt:lpstr>
      <vt:lpstr>First Thoughts… Databases?</vt:lpstr>
      <vt:lpstr>First Thoughts… Statistics?</vt:lpstr>
      <vt:lpstr>First Thoughts… Dashboards?</vt:lpstr>
      <vt:lpstr>Data Science centers on two things:</vt:lpstr>
      <vt:lpstr>Truth Telling &amp; Story Telling</vt:lpstr>
      <vt:lpstr>Truth Telling</vt:lpstr>
      <vt:lpstr>Truth-Telling</vt:lpstr>
      <vt:lpstr>Truth-Telling</vt:lpstr>
      <vt:lpstr>Truth-Telling</vt:lpstr>
      <vt:lpstr>Story Telling</vt:lpstr>
      <vt:lpstr>Story Telling</vt:lpstr>
      <vt:lpstr>Story Telling</vt:lpstr>
      <vt:lpstr>Story Telling</vt:lpstr>
      <vt:lpstr>Course Overview</vt:lpstr>
      <vt:lpstr>Tools for Truths, Skills for Stories…</vt:lpstr>
      <vt:lpstr>Daily Routine</vt:lpstr>
      <vt:lpstr>Curriculum At-A-Glance</vt:lpstr>
      <vt:lpstr>Example Activity: Subway Delays… According to Twitter</vt:lpstr>
      <vt:lpstr>Example Activities: McDonalds Map (Carto)</vt:lpstr>
      <vt:lpstr>Example Activities: Banking Deserts</vt:lpstr>
      <vt:lpstr>Example Activity: Banking Deserts</vt:lpstr>
      <vt:lpstr>This Course Is Packed With Info...</vt:lpstr>
      <vt:lpstr>Some Helpful Tips</vt:lpstr>
      <vt:lpstr>1. Embrace Your Inner Toddler (Curiosity + Newness)</vt:lpstr>
      <vt:lpstr>2. Brace Yourself for Doubt, Challenge, and Confusion</vt:lpstr>
      <vt:lpstr>2. Brace Yourself for Doubt, Challenge, and Confusion</vt:lpstr>
      <vt:lpstr>3. Enjoy The New Experience + Possibilities</vt:lpstr>
      <vt:lpstr>4. Form a Community With Your Classmates</vt:lpstr>
      <vt:lpstr>5. Put in the Hours (And The Effort)!</vt:lpstr>
      <vt:lpstr>6. Celebrate Your Successes!</vt:lpstr>
      <vt:lpstr>PowerPoint Presentation</vt:lpstr>
      <vt:lpstr>Form a Group of 3-4 Students.</vt:lpstr>
      <vt:lpstr>10 Minute 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 and Present Findings</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Anupama Pandey</cp:lastModifiedBy>
  <cp:revision>1694</cp:revision>
  <cp:lastPrinted>2016-01-30T16:23:56Z</cp:lastPrinted>
  <dcterms:created xsi:type="dcterms:W3CDTF">2015-01-20T17:19:00Z</dcterms:created>
  <dcterms:modified xsi:type="dcterms:W3CDTF">2018-10-30T01:48:27Z</dcterms:modified>
</cp:coreProperties>
</file>